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embeddedFontLst>
    <p:embeddedFont>
      <p:font typeface="Old Standard TT"/>
      <p:regular r:id="rId15"/>
      <p:bold r:id="rId16"/>
      <p:italic r:id="rId1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OldStandardTT-regular.fntdata"/><Relationship Id="rId14" Type="http://schemas.openxmlformats.org/officeDocument/2006/relationships/slide" Target="slides/slide9.xml"/><Relationship Id="rId17" Type="http://schemas.openxmlformats.org/officeDocument/2006/relationships/font" Target="fonts/OldStandardTT-italic.fntdata"/><Relationship Id="rId16" Type="http://schemas.openxmlformats.org/officeDocument/2006/relationships/font" Target="fonts/OldStandardTT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97d60775d7_0_2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97d60775d7_0_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97d60775d7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297d60775d7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297d60775d7_0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297d60775d7_0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97d60775d7_0_2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297d60775d7_0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97d60775d7_0_2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297d60775d7_0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97d60775d7_0_2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297d60775d7_0_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97d60775d7_0_1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297d60775d7_0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97d60775d7_0_2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97d60775d7_0_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100"/>
            <a:ext cx="9144000" cy="1711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" name="Google Shape;11;p2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" name="Google Shape;12;p2"/>
          <p:cNvSpPr txBox="1"/>
          <p:nvPr>
            <p:ph type="ctr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12700" y="3840639"/>
            <a:ext cx="8118600" cy="7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039650"/>
            <a:ext cx="8520600" cy="21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Google Shape;16;p3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" name="Google Shape;17;p3"/>
          <p:cNvSpPr txBox="1"/>
          <p:nvPr>
            <p:ph type="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6864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382350"/>
            <a:ext cx="4045200" cy="133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aperback">
    <p:bg>
      <p:bgPr>
        <a:solidFill>
          <a:schemeClr val="accen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ld Standard TT"/>
              <a:buChar char="●"/>
              <a:defRPr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ZeLab </a:t>
            </a:r>
            <a:endParaRPr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512700" y="3840639"/>
            <a:ext cx="8118600" cy="7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Your Everyday Calculator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beyond</a:t>
            </a:r>
            <a:endParaRPr/>
          </a:p>
        </p:txBody>
      </p:sp>
      <p:pic>
        <p:nvPicPr>
          <p:cNvPr id="61" name="Google Shape;61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1989" y="1780461"/>
            <a:ext cx="3293000" cy="329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/>
          <p:nvPr>
            <p:ph type="ctrTitle"/>
          </p:nvPr>
        </p:nvSpPr>
        <p:spPr>
          <a:xfrm>
            <a:off x="314875" y="98725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ZeLab- Problem Statement </a:t>
            </a:r>
            <a:endParaRPr/>
          </a:p>
        </p:txBody>
      </p:sp>
      <p:sp>
        <p:nvSpPr>
          <p:cNvPr id="67" name="Google Shape;67;p14"/>
          <p:cNvSpPr txBox="1"/>
          <p:nvPr>
            <p:ph idx="1" type="subTitle"/>
          </p:nvPr>
        </p:nvSpPr>
        <p:spPr>
          <a:xfrm>
            <a:off x="1152575" y="2102600"/>
            <a:ext cx="7810800" cy="268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Simple calculators are everywhere but a calculator that does the job that every calculator does, but also has </a:t>
            </a:r>
            <a:r>
              <a:rPr lang="en"/>
              <a:t>culpability</a:t>
            </a:r>
            <a:r>
              <a:rPr lang="en"/>
              <a:t> of solving other problems such as </a:t>
            </a:r>
            <a:r>
              <a:rPr lang="en"/>
              <a:t>trigonometry</a:t>
            </a:r>
            <a:r>
              <a:rPr lang="en"/>
              <a:t>, geometry, physics of projectiles etc… , would be much helpful to students, researchers and scientific </a:t>
            </a:r>
            <a:r>
              <a:rPr lang="en"/>
              <a:t>community.</a:t>
            </a:r>
            <a:r>
              <a:rPr lang="en"/>
              <a:t> </a:t>
            </a:r>
            <a:endParaRPr/>
          </a:p>
        </p:txBody>
      </p:sp>
      <p:sp>
        <p:nvSpPr>
          <p:cNvPr id="68" name="Google Shape;68;p14"/>
          <p:cNvSpPr txBox="1"/>
          <p:nvPr/>
        </p:nvSpPr>
        <p:spPr>
          <a:xfrm>
            <a:off x="4187350" y="2001825"/>
            <a:ext cx="5703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/>
          <p:nvPr>
            <p:ph type="title"/>
          </p:nvPr>
        </p:nvSpPr>
        <p:spPr>
          <a:xfrm>
            <a:off x="272500" y="-372100"/>
            <a:ext cx="8118600" cy="120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Modern minimalist UI</a:t>
            </a:r>
            <a:endParaRPr sz="4000"/>
          </a:p>
        </p:txBody>
      </p: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7625" y="1197700"/>
            <a:ext cx="6853892" cy="3513826"/>
          </a:xfrm>
          <a:prstGeom prst="rect">
            <a:avLst/>
          </a:prstGeom>
          <a:noFill/>
          <a:ln>
            <a:noFill/>
          </a:ln>
          <a:effectLst>
            <a:outerShdw blurRad="828675" rotWithShape="0" algn="bl" dir="5400000" dist="19050">
              <a:srgbClr val="FFFFFF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/>
          <p:nvPr>
            <p:ph type="title"/>
          </p:nvPr>
        </p:nvSpPr>
        <p:spPr>
          <a:xfrm>
            <a:off x="272500" y="-372100"/>
            <a:ext cx="8118600" cy="120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Sign-up/Sign-in </a:t>
            </a:r>
            <a:endParaRPr sz="4000"/>
          </a:p>
        </p:txBody>
      </p:sp>
      <p:pic>
        <p:nvPicPr>
          <p:cNvPr id="80" name="Google Shape;8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4925" y="1095852"/>
            <a:ext cx="6603548" cy="3419423"/>
          </a:xfrm>
          <a:prstGeom prst="rect">
            <a:avLst/>
          </a:prstGeom>
          <a:noFill/>
          <a:ln>
            <a:noFill/>
          </a:ln>
          <a:effectLst>
            <a:outerShdw blurRad="828675" rotWithShape="0" algn="bl" dir="5400000" dist="19050">
              <a:srgbClr val="FFFFFF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 txBox="1"/>
          <p:nvPr>
            <p:ph type="ctrTitle"/>
          </p:nvPr>
        </p:nvSpPr>
        <p:spPr>
          <a:xfrm>
            <a:off x="286600" y="249625"/>
            <a:ext cx="8118600" cy="137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Simple Calculator</a:t>
            </a:r>
            <a:endParaRPr/>
          </a:p>
        </p:txBody>
      </p:sp>
      <p:pic>
        <p:nvPicPr>
          <p:cNvPr id="86" name="Google Shape;8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1550" y="1858700"/>
            <a:ext cx="6029918" cy="3160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 txBox="1"/>
          <p:nvPr>
            <p:ph type="ctrTitle"/>
          </p:nvPr>
        </p:nvSpPr>
        <p:spPr>
          <a:xfrm>
            <a:off x="300775" y="15525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Scientific Calculator</a:t>
            </a:r>
            <a:endParaRPr/>
          </a:p>
        </p:txBody>
      </p:sp>
      <p:pic>
        <p:nvPicPr>
          <p:cNvPr id="92" name="Google Shape;9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5050" y="1915250"/>
            <a:ext cx="5900124" cy="308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9"/>
          <p:cNvSpPr txBox="1"/>
          <p:nvPr>
            <p:ph type="ctrTitle"/>
          </p:nvPr>
        </p:nvSpPr>
        <p:spPr>
          <a:xfrm>
            <a:off x="300775" y="15525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scope</a:t>
            </a:r>
            <a:endParaRPr/>
          </a:p>
        </p:txBody>
      </p:sp>
      <p:sp>
        <p:nvSpPr>
          <p:cNvPr id="98" name="Google Shape;98;p19"/>
          <p:cNvSpPr txBox="1"/>
          <p:nvPr>
            <p:ph idx="1" type="subTitle"/>
          </p:nvPr>
        </p:nvSpPr>
        <p:spPr>
          <a:xfrm>
            <a:off x="1152575" y="2102600"/>
            <a:ext cx="7810800" cy="268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Due to </a:t>
            </a:r>
            <a:r>
              <a:rPr lang="en"/>
              <a:t>its</a:t>
            </a:r>
            <a:r>
              <a:rPr lang="en"/>
              <a:t> modular design any </a:t>
            </a:r>
            <a:r>
              <a:rPr lang="en"/>
              <a:t>additional</a:t>
            </a:r>
            <a:r>
              <a:rPr lang="en"/>
              <a:t> functionality could be added just as easily and that would help in collaboration by other developers that want to add other functionality to make the platform more robust and </a:t>
            </a:r>
            <a:r>
              <a:rPr lang="en"/>
              <a:t>multidimensional</a:t>
            </a:r>
            <a:r>
              <a:rPr lang="en"/>
              <a:t>.</a:t>
            </a:r>
            <a:endParaRPr/>
          </a:p>
        </p:txBody>
      </p:sp>
      <p:sp>
        <p:nvSpPr>
          <p:cNvPr id="99" name="Google Shape;99;p19"/>
          <p:cNvSpPr txBox="1"/>
          <p:nvPr/>
        </p:nvSpPr>
        <p:spPr>
          <a:xfrm>
            <a:off x="3763425" y="4262700"/>
            <a:ext cx="5393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0"/>
          <p:cNvSpPr txBox="1"/>
          <p:nvPr>
            <p:ph type="title"/>
          </p:nvPr>
        </p:nvSpPr>
        <p:spPr>
          <a:xfrm>
            <a:off x="272500" y="-372100"/>
            <a:ext cx="8118600" cy="120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Our team</a:t>
            </a:r>
            <a:endParaRPr sz="4000"/>
          </a:p>
        </p:txBody>
      </p:sp>
      <p:pic>
        <p:nvPicPr>
          <p:cNvPr id="105" name="Google Shape;10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5825" y="1073899"/>
            <a:ext cx="6991501" cy="3514874"/>
          </a:xfrm>
          <a:prstGeom prst="rect">
            <a:avLst/>
          </a:prstGeom>
          <a:noFill/>
          <a:ln>
            <a:noFill/>
          </a:ln>
          <a:effectLst>
            <a:outerShdw blurRad="828675" rotWithShape="0" algn="bl" dir="5400000" dist="19050">
              <a:srgbClr val="FFFFFF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1"/>
          <p:cNvSpPr txBox="1"/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aperback">
  <a:themeElements>
    <a:clrScheme name="Paperback">
      <a:dk1>
        <a:srgbClr val="000000"/>
      </a:dk1>
      <a:lt1>
        <a:srgbClr val="FFFFFF"/>
      </a:lt1>
      <a:dk2>
        <a:srgbClr val="00695C"/>
      </a:dk2>
      <a:lt2>
        <a:srgbClr val="26A69A"/>
      </a:lt2>
      <a:accent1>
        <a:srgbClr val="FFFBF0"/>
      </a:accent1>
      <a:accent2>
        <a:srgbClr val="B7B7B7"/>
      </a:accent2>
      <a:accent3>
        <a:srgbClr val="FB8C00"/>
      </a:accent3>
      <a:accent4>
        <a:srgbClr val="80CBC4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